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30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83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11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73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3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7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5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9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0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1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1286-E5CE-49F6-A5B3-0899224EB1D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2189-B97A-449A-9265-67D085F7B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國立臺中教育大學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/>
            </a:r>
            <a:b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</a:b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諮商與應用心理學系</a:t>
            </a:r>
            <a:endParaRPr lang="zh-TW" alt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63651" y="3001013"/>
            <a:ext cx="1016807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畢業審查表 書寫範例說明</a:t>
            </a:r>
            <a:endParaRPr lang="zh-TW" alt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01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684" t="13391" r="22105" b="22352"/>
          <a:stretch/>
        </p:blipFill>
        <p:spPr>
          <a:xfrm>
            <a:off x="1817867" y="405061"/>
            <a:ext cx="7539033" cy="46020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227" t="10530" r="39604" b="65118"/>
          <a:stretch/>
        </p:blipFill>
        <p:spPr>
          <a:xfrm>
            <a:off x="2462877" y="3666143"/>
            <a:ext cx="5896597" cy="143806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508531" y="4547724"/>
            <a:ext cx="501706" cy="474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0"/>
          </p:cNvCxnSpPr>
          <p:nvPr/>
        </p:nvCxnSpPr>
        <p:spPr>
          <a:xfrm flipV="1">
            <a:off x="2759384" y="2548991"/>
            <a:ext cx="544928" cy="1998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985961" y="4547724"/>
            <a:ext cx="501706" cy="47456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直線單箭頭接點 11"/>
          <p:cNvCxnSpPr>
            <a:stCxn id="11" idx="0"/>
          </p:cNvCxnSpPr>
          <p:nvPr/>
        </p:nvCxnSpPr>
        <p:spPr>
          <a:xfrm flipV="1">
            <a:off x="3236814" y="3025374"/>
            <a:ext cx="354641" cy="15223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413430" y="3026421"/>
            <a:ext cx="940085" cy="15622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2802606" y="2646948"/>
            <a:ext cx="1550909" cy="1900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247475" y="2801884"/>
            <a:ext cx="114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7030A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已修必修</a:t>
            </a:r>
            <a:endParaRPr lang="zh-TW" altLang="en-US" sz="1400" dirty="0">
              <a:solidFill>
                <a:srgbClr val="7030A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47614" y="2799790"/>
            <a:ext cx="114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7030A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已修選修</a:t>
            </a:r>
            <a:endParaRPr lang="zh-TW" altLang="en-US" sz="1400" dirty="0">
              <a:solidFill>
                <a:srgbClr val="7030A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7042" y="2493060"/>
            <a:ext cx="114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應</a:t>
            </a:r>
            <a:r>
              <a:rPr lang="zh-TW" altLang="en-US" sz="14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修必修</a:t>
            </a:r>
            <a:endParaRPr lang="zh-TW" altLang="en-US" sz="14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45308" y="2474605"/>
            <a:ext cx="114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應</a:t>
            </a:r>
            <a:r>
              <a:rPr lang="zh-TW" altLang="en-US" sz="14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修選修</a:t>
            </a:r>
            <a:endParaRPr lang="zh-TW" altLang="en-US" sz="14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3962" y="5401012"/>
            <a:ext cx="9874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參考學生資訊系統 </a:t>
            </a:r>
            <a:r>
              <a:rPr lang="en-US" altLang="zh-TW" sz="32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-</a:t>
            </a:r>
            <a:r>
              <a:rPr lang="zh-TW" altLang="en-US" sz="32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成績查詢</a:t>
            </a:r>
            <a:r>
              <a:rPr lang="en-US" altLang="zh-TW" sz="32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畢業審查科目設定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684" t="13391" r="22105" b="3958"/>
          <a:stretch/>
        </p:blipFill>
        <p:spPr>
          <a:xfrm>
            <a:off x="2284614" y="368416"/>
            <a:ext cx="7539033" cy="5919537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2553864" y="2582438"/>
            <a:ext cx="2670304" cy="3042929"/>
            <a:chOff x="2553864" y="2582438"/>
            <a:chExt cx="2670304" cy="304292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38070" t="14915" r="39941" b="57299"/>
            <a:stretch/>
          </p:blipFill>
          <p:spPr>
            <a:xfrm>
              <a:off x="2594257" y="2582438"/>
              <a:ext cx="2629911" cy="18692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/>
            <a:srcRect l="38139" t="20214" r="40652" b="57825"/>
            <a:stretch/>
          </p:blipFill>
          <p:spPr>
            <a:xfrm>
              <a:off x="2553864" y="4093685"/>
              <a:ext cx="2629911" cy="1531682"/>
            </a:xfrm>
            <a:prstGeom prst="rect">
              <a:avLst/>
            </a:prstGeom>
          </p:spPr>
        </p:pic>
      </p:grpSp>
      <p:sp>
        <p:nvSpPr>
          <p:cNvPr id="15" name="橢圓 14"/>
          <p:cNvSpPr/>
          <p:nvPr/>
        </p:nvSpPr>
        <p:spPr>
          <a:xfrm>
            <a:off x="2674401" y="2883146"/>
            <a:ext cx="1802216" cy="276116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513471" y="4624358"/>
            <a:ext cx="1905124" cy="276116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119384" y="3236569"/>
            <a:ext cx="2999831" cy="1325563"/>
          </a:xfrm>
          <a:prstGeom prst="wedgeRectCallout">
            <a:avLst>
              <a:gd name="adj1" fmla="val 89680"/>
              <a:gd name="adj2" fmla="val -50259"/>
            </a:avLst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圖</a:t>
            </a:r>
            <a:r>
              <a:rPr lang="zh-TW" altLang="en-US" sz="28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諮商技術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及</a:t>
            </a:r>
            <a:r>
              <a:rPr lang="zh-TW" altLang="en-US" sz="28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團體輔導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為</a:t>
            </a:r>
            <a:r>
              <a:rPr lang="zh-TW" altLang="en-US" sz="28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團體諮商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下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課程，</a:t>
            </a:r>
            <a:endParaRPr lang="en-US" altLang="zh-TW" sz="2800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別為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</a:t>
            </a:r>
            <a:endParaRPr lang="en-US" altLang="zh-TW" sz="2800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即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填寫</a:t>
            </a:r>
            <a:r>
              <a:rPr lang="zh-TW" altLang="en-US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選修學分數</a:t>
            </a:r>
            <a:r>
              <a:rPr lang="en-US" altLang="zh-TW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(D)</a:t>
            </a:r>
            <a:endParaRPr lang="zh-TW" altLang="en-US" sz="2800" dirty="0">
              <a:solidFill>
                <a:srgbClr val="0070C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18" name="橢圓形圖說文字 17"/>
          <p:cNvSpPr/>
          <p:nvPr/>
        </p:nvSpPr>
        <p:spPr>
          <a:xfrm>
            <a:off x="4980807" y="3224929"/>
            <a:ext cx="4580092" cy="1537487"/>
          </a:xfrm>
          <a:prstGeom prst="wedgeEllipseCallout">
            <a:avLst>
              <a:gd name="adj1" fmla="val -11355"/>
              <a:gd name="adj2" fmla="val -675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畢業門檻所需學分</a:t>
            </a:r>
            <a:endParaRPr lang="en-US" altLang="zh-TW" dirty="0" smtClean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為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非相關科系下修大學部學分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依據該課程之必</a:t>
            </a:r>
            <a:r>
              <a:rPr lang="en-US" altLang="zh-TW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/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選修類型填寫</a:t>
            </a:r>
            <a:endParaRPr lang="zh-TW" altLang="en-US" dirty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4476617" y="2582438"/>
            <a:ext cx="2271836" cy="46997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418595" y="2817426"/>
            <a:ext cx="2283073" cy="194499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25446" y="5798027"/>
            <a:ext cx="46987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範例一：下修學分為選修</a:t>
            </a:r>
            <a:endParaRPr lang="zh-TW" altLang="en-US" sz="3200" dirty="0"/>
          </a:p>
        </p:txBody>
      </p:sp>
      <p:sp>
        <p:nvSpPr>
          <p:cNvPr id="3" name="圓角矩形 2"/>
          <p:cNvSpPr/>
          <p:nvPr/>
        </p:nvSpPr>
        <p:spPr>
          <a:xfrm>
            <a:off x="6908541" y="257982"/>
            <a:ext cx="5080336" cy="232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諮商與應用心理系 碩士班</a:t>
            </a:r>
            <a:endParaRPr lang="en-US" altLang="zh-TW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非相關科系畢業門檻下修科目為</a:t>
            </a:r>
            <a:endParaRPr lang="en-US" altLang="zh-TW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諮商理論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2.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心理測驗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3.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團體諮商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4.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諮商技術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其他因</a:t>
            </a:r>
            <a:r>
              <a:rPr lang="zh-TW" altLang="en-US" sz="1600" dirty="0">
                <a:solidFill>
                  <a:srgbClr val="FFFF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興趣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下修大學部的科目</a:t>
            </a:r>
            <a:r>
              <a:rPr lang="zh-TW" altLang="en-US" sz="1600" dirty="0">
                <a:solidFill>
                  <a:srgbClr val="FFFF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不是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畢業門檻啦</a:t>
            </a:r>
            <a:r>
              <a:rPr lang="en-US" altLang="zh-TW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&gt;__&lt;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請填</a:t>
            </a:r>
            <a:r>
              <a:rPr lang="zh-TW" altLang="en-US" sz="1600" dirty="0" smtClean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在</a:t>
            </a:r>
            <a:r>
              <a:rPr lang="en-US" altLang="zh-TW" sz="1600" dirty="0" smtClean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(E)</a:t>
            </a:r>
            <a:endParaRPr lang="zh-TW" altLang="en-US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77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8684" t="13391" r="22105" b="3958"/>
          <a:stretch/>
        </p:blipFill>
        <p:spPr>
          <a:xfrm>
            <a:off x="2780271" y="598871"/>
            <a:ext cx="7539033" cy="5919537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5575061" y="3008770"/>
            <a:ext cx="4580092" cy="1537487"/>
          </a:xfrm>
          <a:prstGeom prst="wedgeEllipseCallout">
            <a:avLst>
              <a:gd name="adj1" fmla="val -9116"/>
              <a:gd name="adj2" fmla="val -6756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畢業門檻所需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(C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或</a:t>
            </a:r>
            <a:r>
              <a:rPr lang="en-US" altLang="zh-TW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D)</a:t>
            </a:r>
            <a:endParaRPr lang="en-US" altLang="zh-TW" dirty="0" smtClean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為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非相關科系下修大學部學分</a:t>
            </a:r>
            <a:endParaRPr lang="en-US" altLang="zh-TW" dirty="0" smtClean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依據該課程之必</a:t>
            </a:r>
            <a:r>
              <a:rPr lang="en-US" altLang="zh-TW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/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選修類型填寫</a:t>
            </a:r>
            <a:endParaRPr lang="zh-TW" altLang="en-US" dirty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3459"/>
          <a:stretch/>
        </p:blipFill>
        <p:spPr>
          <a:xfrm>
            <a:off x="2058029" y="1744706"/>
            <a:ext cx="3068056" cy="2119589"/>
          </a:xfrm>
        </p:spPr>
      </p:pic>
      <p:sp>
        <p:nvSpPr>
          <p:cNvPr id="7" name="橢圓 6"/>
          <p:cNvSpPr/>
          <p:nvPr/>
        </p:nvSpPr>
        <p:spPr>
          <a:xfrm>
            <a:off x="2518876" y="2871388"/>
            <a:ext cx="1838557" cy="27476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096038" y="2435551"/>
            <a:ext cx="2304034" cy="435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30734" y="5966515"/>
            <a:ext cx="46987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範例</a:t>
            </a:r>
            <a:r>
              <a:rPr lang="zh-TW" altLang="en-US" sz="3200" dirty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zh-TW" altLang="en-US" sz="32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：下修學分為必修</a:t>
            </a:r>
            <a:endParaRPr lang="zh-TW" altLang="en-US" sz="3200" dirty="0"/>
          </a:p>
        </p:txBody>
      </p:sp>
      <p:sp>
        <p:nvSpPr>
          <p:cNvPr id="11" name="圓角矩形 10"/>
          <p:cNvSpPr/>
          <p:nvPr/>
        </p:nvSpPr>
        <p:spPr>
          <a:xfrm>
            <a:off x="5947874" y="111095"/>
            <a:ext cx="6321394" cy="1939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諮商與應用心理系 碩士班</a:t>
            </a:r>
            <a:endParaRPr lang="en-US" altLang="zh-TW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非相關科系畢業門檻下修科目為</a:t>
            </a:r>
            <a:endParaRPr lang="en-US" altLang="zh-TW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諮商理論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2.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心理測驗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3.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團體諮商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en-US" altLang="zh-TW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4.</a:t>
            </a:r>
            <a:r>
              <a:rPr lang="zh-TW" altLang="en-US" sz="1600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諮商技術</a:t>
            </a:r>
            <a:endParaRPr lang="en-US" altLang="zh-TW" sz="1600" dirty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  <a:p>
            <a:pPr algn="ctr"/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其他因</a:t>
            </a:r>
            <a:r>
              <a:rPr lang="zh-TW" altLang="en-US" sz="1600" dirty="0">
                <a:solidFill>
                  <a:srgbClr val="FFFF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興趣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下修大學部的科目</a:t>
            </a:r>
            <a:r>
              <a:rPr lang="zh-TW" altLang="en-US" sz="1600" dirty="0">
                <a:solidFill>
                  <a:srgbClr val="FFFF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不是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畢業門檻啦</a:t>
            </a:r>
            <a:r>
              <a:rPr lang="en-US" altLang="zh-TW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&gt;__&lt;</a:t>
            </a:r>
            <a:r>
              <a:rPr lang="zh-TW" altLang="en-US" sz="1600" dirty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請填</a:t>
            </a:r>
            <a:r>
              <a:rPr lang="zh-TW" altLang="en-US" sz="1600" dirty="0" smtClean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在</a:t>
            </a:r>
            <a:r>
              <a:rPr lang="en-US" altLang="zh-TW" sz="1600" dirty="0" smtClean="0">
                <a:solidFill>
                  <a:schemeClr val="bg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  <a:cs typeface="+mj-cs"/>
              </a:rPr>
              <a:t>(E)</a:t>
            </a:r>
            <a:endParaRPr lang="zh-TW" altLang="en-US" sz="1600" dirty="0">
              <a:solidFill>
                <a:schemeClr val="bg1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  <a:cs typeface="+mj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672778" y="3085031"/>
            <a:ext cx="1838557" cy="26238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C00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11963" y="3630195"/>
            <a:ext cx="3163626" cy="1325563"/>
          </a:xfrm>
          <a:prstGeom prst="wedgeRectCallout">
            <a:avLst>
              <a:gd name="adj1" fmla="val 23362"/>
              <a:gd name="adj2" fmla="val -85072"/>
            </a:avLst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諮商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技術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為畢業門檻所需下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課程，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別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為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必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</a:t>
            </a:r>
            <a:endParaRPr lang="en-US" altLang="zh-TW" sz="2800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即填寫</a:t>
            </a:r>
            <a:r>
              <a:rPr lang="zh-TW" altLang="en-US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</a:t>
            </a:r>
            <a:r>
              <a:rPr lang="zh-TW" altLang="en-US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zh-TW" altLang="en-US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數</a:t>
            </a:r>
            <a:r>
              <a:rPr lang="en-US" altLang="zh-TW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en-US" altLang="zh-TW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C</a:t>
            </a:r>
            <a:r>
              <a:rPr lang="en-US" altLang="zh-TW" sz="28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</a:t>
            </a:r>
            <a:endParaRPr lang="zh-TW" altLang="en-US" sz="2800" dirty="0">
              <a:solidFill>
                <a:srgbClr val="0070C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004594" y="4174533"/>
            <a:ext cx="3062920" cy="1325563"/>
          </a:xfrm>
          <a:prstGeom prst="wedgeRectCallout">
            <a:avLst>
              <a:gd name="adj1" fmla="val -18417"/>
              <a:gd name="adj2" fmla="val -104413"/>
            </a:avLst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下修大學部</a:t>
            </a:r>
            <a:r>
              <a:rPr lang="zh-TW" altLang="en-US" sz="20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遊戲</a:t>
            </a:r>
            <a:r>
              <a:rPr lang="zh-TW" altLang="en-US" sz="2000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治療</a:t>
            </a:r>
            <a:r>
              <a:rPr lang="zh-TW" altLang="en-US" sz="20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課程</a:t>
            </a:r>
            <a:r>
              <a:rPr lang="zh-TW" altLang="en-US" sz="2000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非畢業門檻所需學分</a:t>
            </a:r>
            <a:r>
              <a:rPr lang="zh-TW" altLang="en-US" sz="20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</a:t>
            </a:r>
            <a:endParaRPr lang="en-US" altLang="zh-TW" sz="2000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即填寫</a:t>
            </a:r>
            <a:r>
              <a:rPr lang="en-US" altLang="zh-TW" sz="2000" dirty="0" smtClean="0">
                <a:solidFill>
                  <a:srgbClr val="0070C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(E)</a:t>
            </a:r>
            <a:endParaRPr lang="zh-TW" altLang="en-US" sz="2000" dirty="0">
              <a:solidFill>
                <a:srgbClr val="0070C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39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684" t="13391" r="22105" b="3958"/>
          <a:stretch/>
        </p:blipFill>
        <p:spPr>
          <a:xfrm>
            <a:off x="1874515" y="461492"/>
            <a:ext cx="7539033" cy="591953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14076" r="69209" b="50472"/>
          <a:stretch/>
        </p:blipFill>
        <p:spPr>
          <a:xfrm>
            <a:off x="3011444" y="2808485"/>
            <a:ext cx="2632587" cy="200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橢圓 14"/>
          <p:cNvSpPr/>
          <p:nvPr/>
        </p:nvSpPr>
        <p:spPr>
          <a:xfrm rot="5400000">
            <a:off x="3875527" y="3762586"/>
            <a:ext cx="1782335" cy="32102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387953" y="4574281"/>
            <a:ext cx="2973123" cy="1269861"/>
          </a:xfrm>
          <a:prstGeom prst="wedgeRectCallout">
            <a:avLst>
              <a:gd name="adj1" fmla="val 54071"/>
              <a:gd name="adj2" fmla="val -79915"/>
            </a:avLst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本圖例為教程學分，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請依照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課程學分數，</a:t>
            </a: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請自行計算</a:t>
            </a: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並填入不計入畢業學分之科目及學分</a:t>
            </a:r>
            <a:r>
              <a:rPr lang="en-US" altLang="zh-TW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(E)</a:t>
            </a:r>
            <a:endParaRPr lang="zh-TW" altLang="en-US" sz="2800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932691" y="3071853"/>
            <a:ext cx="4075595" cy="1760178"/>
          </a:xfrm>
          <a:prstGeom prst="wedgeRectCallout">
            <a:avLst>
              <a:gd name="adj1" fmla="val -34147"/>
              <a:gd name="adj2" fmla="val -7496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不計入畢業學分之科目及</a:t>
            </a:r>
            <a:r>
              <a:rPr lang="zh-TW" altLang="en-US" dirty="0" smtClean="0">
                <a:solidFill>
                  <a:schemeClr val="tx1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包含：</a:t>
            </a:r>
            <a:endParaRPr lang="en-US" altLang="zh-TW" dirty="0" smtClean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1.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教程學分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r>
              <a:rPr lang="en-US" altLang="zh-TW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2.</a:t>
            </a:r>
            <a:r>
              <a:rPr lang="zh-TW" altLang="en-US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專業</a:t>
            </a:r>
            <a:r>
              <a:rPr lang="zh-TW" altLang="en-US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諮商實習</a:t>
            </a:r>
            <a:r>
              <a:rPr lang="en-US" altLang="zh-TW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 smtClean="0">
                <a:solidFill>
                  <a:srgbClr val="00B0F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</a:t>
            </a:r>
          </a:p>
          <a:p>
            <a:r>
              <a:rPr lang="en-US" altLang="zh-TW" dirty="0" smtClean="0">
                <a:solidFill>
                  <a:srgbClr val="00B05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3.</a:t>
            </a:r>
            <a:r>
              <a:rPr lang="zh-TW" altLang="en-US" dirty="0" smtClean="0">
                <a:solidFill>
                  <a:srgbClr val="00B05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非畢業門檻所需之大學部下修科目</a:t>
            </a:r>
            <a:endParaRPr lang="en-US" altLang="zh-TW" dirty="0" smtClean="0">
              <a:solidFill>
                <a:srgbClr val="00B05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4.</a:t>
            </a:r>
            <a:r>
              <a:rPr lang="zh-TW" altLang="en-US" dirty="0" smtClean="0">
                <a:solidFill>
                  <a:srgbClr val="7030A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其他學分</a:t>
            </a:r>
            <a:endParaRPr lang="en-US" altLang="zh-TW" dirty="0" smtClean="0">
              <a:solidFill>
                <a:srgbClr val="7030A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總和</a:t>
            </a:r>
            <a:r>
              <a:rPr lang="zh-TW" altLang="en-US" dirty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以上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課程之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學分數</a:t>
            </a:r>
            <a:r>
              <a:rPr lang="zh-TW" altLang="en-US" dirty="0" smtClean="0">
                <a:solidFill>
                  <a:sysClr val="windowText" lastClr="00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填寫</a:t>
            </a:r>
            <a:endParaRPr lang="zh-TW" altLang="en-US" dirty="0">
              <a:solidFill>
                <a:sysClr val="windowText" lastClr="00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35532" r="31023" b="49077"/>
          <a:stretch/>
        </p:blipFill>
        <p:spPr>
          <a:xfrm>
            <a:off x="3487837" y="4934472"/>
            <a:ext cx="6489448" cy="87078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 rot="5400000">
            <a:off x="5496202" y="4450830"/>
            <a:ext cx="866999" cy="184184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3459"/>
          <a:stretch/>
        </p:blipFill>
        <p:spPr>
          <a:xfrm>
            <a:off x="2793709" y="461492"/>
            <a:ext cx="3068056" cy="2119589"/>
          </a:xfrm>
        </p:spPr>
      </p:pic>
      <p:sp>
        <p:nvSpPr>
          <p:cNvPr id="10" name="橢圓 9"/>
          <p:cNvSpPr/>
          <p:nvPr/>
        </p:nvSpPr>
        <p:spPr>
          <a:xfrm rot="5400000">
            <a:off x="4551264" y="1141388"/>
            <a:ext cx="247074" cy="23739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861765" y="2350093"/>
            <a:ext cx="1658199" cy="3604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 rot="5400000">
            <a:off x="4486420" y="712933"/>
            <a:ext cx="209746" cy="24604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4" idx="0"/>
          </p:cNvCxnSpPr>
          <p:nvPr/>
        </p:nvCxnSpPr>
        <p:spPr>
          <a:xfrm>
            <a:off x="5821510" y="1943150"/>
            <a:ext cx="1698454" cy="7247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684" t="13391" r="22105" b="3958"/>
          <a:stretch/>
        </p:blipFill>
        <p:spPr>
          <a:xfrm>
            <a:off x="1933131" y="344261"/>
            <a:ext cx="7539033" cy="59195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3372" t="12192" r="24513" b="61123"/>
          <a:stretch/>
        </p:blipFill>
        <p:spPr>
          <a:xfrm>
            <a:off x="977272" y="1104995"/>
            <a:ext cx="7842071" cy="22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415846" y="1743430"/>
            <a:ext cx="3642851" cy="25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632587" y="2234381"/>
            <a:ext cx="4531442" cy="129785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440858" y="2965560"/>
            <a:ext cx="191729" cy="5604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256502" y="3716593"/>
            <a:ext cx="2123767" cy="737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標題 1"/>
          <p:cNvSpPr txBox="1">
            <a:spLocks/>
          </p:cNvSpPr>
          <p:nvPr/>
        </p:nvSpPr>
        <p:spPr>
          <a:xfrm>
            <a:off x="336333" y="4661625"/>
            <a:ext cx="3586737" cy="1269861"/>
          </a:xfrm>
          <a:prstGeom prst="wedgeRectCallout">
            <a:avLst>
              <a:gd name="adj1" fmla="val 54071"/>
              <a:gd name="adj2" fmla="val -799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請至您該學期課表</a:t>
            </a:r>
            <a:endParaRPr lang="en-US" altLang="zh-TW" sz="2800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填寫正在修習科目及學分</a:t>
            </a:r>
            <a:endParaRPr lang="zh-TW" altLang="en-US" sz="2800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5058697" y="4453976"/>
            <a:ext cx="739816" cy="2223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 txBox="1">
            <a:spLocks/>
          </p:cNvSpPr>
          <p:nvPr/>
        </p:nvSpPr>
        <p:spPr>
          <a:xfrm>
            <a:off x="4776384" y="4749785"/>
            <a:ext cx="7153545" cy="1181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A.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修學分已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滿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，本學期正在修習的科目皆非畢業所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需學分，則☑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否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B.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已修學分已滿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本學期正在修習科目為非相關科系之下修課程，則☑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是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C.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已修學分未滿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 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學期正在修習的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科目為研究所之必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/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選修課程，則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是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D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.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已修學分未滿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 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學期正在修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習科目為非相關科系之下修課程，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則☑是</a:t>
            </a:r>
            <a:endParaRPr lang="en-US" altLang="zh-TW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endParaRPr lang="zh-TW" alt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7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684" t="13391" r="22105" b="3958"/>
          <a:stretch/>
        </p:blipFill>
        <p:spPr>
          <a:xfrm>
            <a:off x="1933129" y="315257"/>
            <a:ext cx="7539033" cy="591953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949138" y="4046200"/>
            <a:ext cx="5740410" cy="1506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舉例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1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：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A.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本學期修習多元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文化諮商研究與伴侶與家族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諮商，在不包含專業諮商實習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的情況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下，我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未滿</a:t>
            </a:r>
            <a:r>
              <a:rPr lang="en-US" altLang="zh-TW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，則屬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研究所畢業學分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，因此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應在畢業門檻選修學分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☑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是</a:t>
            </a:r>
            <a:endParaRPr lang="en-US" altLang="zh-TW" dirty="0" smtClean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B.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 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學期修習多元文化諮商研究與伴侶與家族諮商，在不包含專業諮商實習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的情況下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，我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已滿</a:t>
            </a:r>
            <a:r>
              <a:rPr lang="en-US" altLang="zh-TW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，因此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應在畢業門檻選修學分</a:t>
            </a:r>
            <a:r>
              <a:rPr lang="zh-TW" altLang="en-US" dirty="0" smtClean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☑</a:t>
            </a:r>
            <a:r>
              <a:rPr lang="zh-TW" altLang="en-US" dirty="0">
                <a:solidFill>
                  <a:srgbClr val="FF0000"/>
                </a:solidFill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否</a:t>
            </a:r>
            <a:endParaRPr lang="en-US" altLang="zh-TW" dirty="0" smtClean="0">
              <a:solidFill>
                <a:srgbClr val="FF0000"/>
              </a:solidFill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5149960" y="4439265"/>
            <a:ext cx="739816" cy="2223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3372" t="12192" r="24513" b="61123"/>
          <a:stretch/>
        </p:blipFill>
        <p:spPr>
          <a:xfrm>
            <a:off x="977272" y="1104995"/>
            <a:ext cx="7842071" cy="225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415846" y="1743430"/>
            <a:ext cx="3642851" cy="25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452359" y="2284565"/>
            <a:ext cx="7596259" cy="1181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A.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修學分已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滿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，本學期正在修習的科目皆非畢業所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需學分，則☑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否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B.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已修學分已滿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本學期正在修習科目為非相關科系之下修課程，則☑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是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C.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已修學分未滿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 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學期正在修習的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科目為研究所之必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/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選修課程，則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☑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是</a:t>
            </a:r>
            <a:endParaRPr lang="en-US" altLang="zh-TW" dirty="0" smtClean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D</a:t>
            </a:r>
            <a:r>
              <a:rPr lang="en-US" altLang="zh-TW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.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已修學分未滿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36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學分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不包含專業諮商實習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一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)(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二</a:t>
            </a:r>
            <a:r>
              <a:rPr lang="en-US" altLang="zh-TW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)) 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，本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學期正在修</a:t>
            </a:r>
            <a:r>
              <a:rPr lang="zh-TW" altLang="en-US" dirty="0" smtClean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習科目為非相關科系之下修課程，</a:t>
            </a:r>
            <a:r>
              <a:rPr lang="zh-TW" altLang="en-US" dirty="0"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則☑是</a:t>
            </a:r>
            <a:endParaRPr lang="en-US" altLang="zh-TW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  <a:p>
            <a:pPr>
              <a:lnSpc>
                <a:spcPct val="170000"/>
              </a:lnSpc>
            </a:pPr>
            <a:endParaRPr lang="zh-TW" altLang="en-US" dirty="0">
              <a:latin typeface="王漢宗超明體繁" panose="02020300000000000000" pitchFamily="18" charset="-120"/>
              <a:ea typeface="王漢宗超明體繁" panose="02020300000000000000" pitchFamily="18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2440858" y="2965560"/>
            <a:ext cx="191729" cy="5604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6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766</Words>
  <Application>Microsoft Office PowerPoint</Application>
  <PresentationFormat>寬螢幕</PresentationFormat>
  <Paragraphs>58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王漢宗超明體繁</vt:lpstr>
      <vt:lpstr>新細明體</vt:lpstr>
      <vt:lpstr>Arial</vt:lpstr>
      <vt:lpstr>Calibri</vt:lpstr>
      <vt:lpstr>Calibri Light</vt:lpstr>
      <vt:lpstr>Office 佈景主題</vt:lpstr>
      <vt:lpstr>國立臺中教育大學 諮商與應用心理學系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國立臺中教育大學 諮商與應用心理學系</dc:title>
  <dc:creator>user</dc:creator>
  <cp:lastModifiedBy>user</cp:lastModifiedBy>
  <cp:revision>26</cp:revision>
  <dcterms:created xsi:type="dcterms:W3CDTF">2021-06-03T06:20:33Z</dcterms:created>
  <dcterms:modified xsi:type="dcterms:W3CDTF">2021-06-10T07:27:21Z</dcterms:modified>
</cp:coreProperties>
</file>